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6"/>
  </p:notesMasterIdLst>
  <p:sldIdLst>
    <p:sldId id="256" r:id="rId2"/>
    <p:sldId id="261" r:id="rId3"/>
    <p:sldId id="286" r:id="rId4"/>
    <p:sldId id="289" r:id="rId5"/>
    <p:sldId id="291" r:id="rId6"/>
    <p:sldId id="292" r:id="rId7"/>
    <p:sldId id="262" r:id="rId8"/>
    <p:sldId id="287" r:id="rId9"/>
    <p:sldId id="293" r:id="rId10"/>
    <p:sldId id="294" r:id="rId11"/>
    <p:sldId id="263" r:id="rId12"/>
    <p:sldId id="296" r:id="rId13"/>
    <p:sldId id="295" r:id="rId14"/>
    <p:sldId id="258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511" autoAdjust="0"/>
  </p:normalViewPr>
  <p:slideViewPr>
    <p:cSldViewPr snapToObjects="1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2017.03.21.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2017.03.21.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2017.03.21.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2017.03.21.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4032448"/>
          </a:xfrm>
        </p:spPr>
        <p:txBody>
          <a:bodyPr/>
          <a:lstStyle/>
          <a:p>
            <a:r>
              <a:rPr lang="hu-HU" sz="3200" dirty="0"/>
              <a:t>Közbeszerzési eljárások - hibák és megoldások az audit tapasztalatok tükrében</a:t>
            </a:r>
            <a:r>
              <a:rPr lang="hu-HU" sz="3000" dirty="0"/>
              <a:t/>
            </a:r>
            <a:br>
              <a:rPr lang="hu-HU" sz="3000" dirty="0"/>
            </a:br>
            <a:r>
              <a:rPr lang="hu-HU" sz="3000" dirty="0"/>
              <a:t/>
            </a:r>
            <a:br>
              <a:rPr lang="hu-HU" sz="3000" dirty="0"/>
            </a:br>
            <a:r>
              <a:rPr lang="hu-HU" sz="2800" dirty="0" smtClean="0"/>
              <a:t>MÁTÉ </a:t>
            </a:r>
            <a:r>
              <a:rPr lang="hu-HU" sz="2800" dirty="0"/>
              <a:t>GERGŐ (KFF)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525463" y="1340768"/>
            <a:ext cx="82089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hu-HU" b="1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műszaki </a:t>
            </a:r>
            <a:r>
              <a:rPr lang="hu-HU" sz="2400" dirty="0"/>
              <a:t>felszereltség: csak speciális eszköz (pl. építéshez teherautó nem kérhető</a:t>
            </a:r>
            <a:r>
              <a:rPr lang="hu-HU" sz="2400" dirty="0" smtClean="0"/>
              <a:t>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beszerzendő áru leírása: az alkalmassági minimumkövetelmény egzakt meghatározása</a:t>
            </a:r>
            <a:endParaRPr lang="hu-HU" sz="2400" dirty="0"/>
          </a:p>
          <a:p>
            <a:pPr lvl="0" algn="just"/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statisztikai </a:t>
            </a:r>
            <a:r>
              <a:rPr lang="hu-HU" sz="2400" dirty="0"/>
              <a:t>állományi létszám: </a:t>
            </a:r>
            <a:r>
              <a:rPr lang="hu-HU" sz="2400" dirty="0" smtClean="0"/>
              <a:t>audit alapján kifogásolandó</a:t>
            </a: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minőségbiztosítási</a:t>
            </a:r>
            <a:r>
              <a:rPr lang="hu-HU" sz="2400" dirty="0"/>
              <a:t>, környezetvédelmi intézkedések (ISO): szerződéses feltételként</a:t>
            </a:r>
          </a:p>
          <a:p>
            <a:pPr algn="just"/>
            <a:endParaRPr lang="hu-HU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08797" y="362461"/>
            <a:ext cx="7920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solidFill>
                  <a:schemeClr val="bg1"/>
                </a:solidFill>
              </a:rPr>
              <a:t>MŰSZAKI-SZAKMAI ALKALMASSÁGI KÖVETELMÉNYEK</a:t>
            </a:r>
          </a:p>
        </p:txBody>
      </p:sp>
    </p:spTree>
    <p:extLst>
      <p:ext uri="{BB962C8B-B14F-4D97-AF65-F5344CB8AC3E}">
        <p14:creationId xmlns:p14="http://schemas.microsoft.com/office/powerpoint/2010/main" val="2420909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567780" y="1916832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kötbér: nem megfelelő; jótállás: önmagában nem javasoljuk</a:t>
            </a: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előteljesítés: kivételesen, ha kiemelt érdek fűződik hozzá</a:t>
            </a:r>
          </a:p>
          <a:p>
            <a:pPr lvl="0" algn="just"/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szakmai ajánlat: objektív (lehetőség szerint számszerűsíthető), szerződés tárgyához kell kapcsolódnia (ellenőrizhetőség) + minőségi többlet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400" dirty="0"/>
              <a:t>nem megfelelő: „minél részletesebben bemutatja”, „illeszkedik”, </a:t>
            </a:r>
            <a:r>
              <a:rPr lang="hu-HU" sz="2400" dirty="0" smtClean="0"/>
              <a:t>„a terv kitér az összes célcsoportra” stb.</a:t>
            </a: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algn="just"/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8" y="404664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solidFill>
                  <a:schemeClr val="bg1"/>
                </a:solidFill>
              </a:rPr>
              <a:t>ÉRTÉKELÉSI SZEMPONTRENDSZER</a:t>
            </a:r>
            <a:endParaRPr lang="hu-H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61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567780" y="1916832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műszaki leírással ellentétes szakmai ajánlat nem minimum pont, hanem érvénytelen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400" dirty="0"/>
              <a:t>legkedvezőbb szint meghatározása + arányos </a:t>
            </a:r>
            <a:r>
              <a:rPr lang="hu-HU" sz="2400" dirty="0" smtClean="0"/>
              <a:t>pontozás (pl.: nem megfelelő ha az érvényességi küszöböt képező, legkedvezőtlenebb megajánlás nem a minimális pontszámot kapja)</a:t>
            </a: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400" dirty="0"/>
              <a:t>s</a:t>
            </a:r>
            <a:r>
              <a:rPr lang="hu-HU" sz="2400" dirty="0" smtClean="0"/>
              <a:t>úlyozás: az értékelési szempont fontosságával arányban - ár min. 60 % (kivéve építés/tervezés/mérnök), jótállás </a:t>
            </a:r>
            <a:r>
              <a:rPr lang="hu-HU" sz="2400" dirty="0" err="1" smtClean="0"/>
              <a:t>max</a:t>
            </a:r>
            <a:r>
              <a:rPr lang="hu-HU" sz="2400" dirty="0" smtClean="0"/>
              <a:t>. 20 %</a:t>
            </a:r>
          </a:p>
          <a:p>
            <a:pPr lvl="0" algn="just"/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algn="just"/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8" y="404664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solidFill>
                  <a:schemeClr val="bg1"/>
                </a:solidFill>
              </a:rPr>
              <a:t>ÉRTÉKELÉSI SZEMPONTRENDSZER</a:t>
            </a:r>
            <a:endParaRPr lang="hu-H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89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567780" y="1916832"/>
            <a:ext cx="820891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szolgáltatásnál / építési beruházásnál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létszám értékelése: csak </a:t>
            </a:r>
            <a:r>
              <a:rPr lang="hu-HU" sz="2400" dirty="0"/>
              <a:t>indokolt esetben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alkalmasság </a:t>
            </a:r>
            <a:r>
              <a:rPr lang="hu-HU" sz="2400" dirty="0"/>
              <a:t>és értékelés </a:t>
            </a:r>
            <a:r>
              <a:rPr lang="hu-HU" sz="2400" dirty="0" smtClean="0"/>
              <a:t>egyértelmű elkülönítése – burkolt alkalmasság előírásának tilalma (pl. ha az alkalmassági követelményhez képest más tapasztalat kerül értékelésre, vagy ha alkalmasságként nincs előírva szakember, akkor csak 0-tól értékelhető)</a:t>
            </a:r>
          </a:p>
          <a:p>
            <a:pPr lvl="0" algn="just"/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az értékelt szakember + a megajánlást alátámasztó dokumentum bemutatása az ajánlatban – egyértelmű beazonosítás szükségessége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algn="just"/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3528" y="404664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solidFill>
                  <a:schemeClr val="bg1"/>
                </a:solidFill>
              </a:rPr>
              <a:t>SZAKEMBEREK ÉRTÉKELÉSE</a:t>
            </a:r>
            <a:endParaRPr lang="hu-H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58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938821" y="32503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„SPECIÁLIS ELJÁRÁSOK”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95536" y="1194202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hu-HU" sz="1600" dirty="0"/>
          </a:p>
          <a:p>
            <a:pPr lvl="0" algn="just"/>
            <a:endParaRPr lang="hu-H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1600" b="1" dirty="0" smtClean="0"/>
              <a:t>HNT eljárások</a:t>
            </a:r>
            <a:r>
              <a:rPr lang="hu-HU" sz="1600" dirty="0" smtClean="0"/>
              <a:t>: kivételes esetekben + szigorú vizsgálat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hu-HU" sz="1600" dirty="0"/>
          </a:p>
          <a:p>
            <a:pPr marL="285750" lvl="0" indent="-285750" algn="just">
              <a:buFontTx/>
              <a:buChar char="-"/>
            </a:pPr>
            <a:r>
              <a:rPr lang="hu-HU" sz="1600" dirty="0" smtClean="0"/>
              <a:t>eredménytelen eljárás: a </a:t>
            </a:r>
            <a:r>
              <a:rPr lang="hu-HU" sz="1600" dirty="0"/>
              <a:t>feltételek változása esetén minden esetben egyedileg kell vizsgálni, hogy az lényegesnek </a:t>
            </a:r>
            <a:r>
              <a:rPr lang="hu-HU" sz="1600" dirty="0" smtClean="0"/>
              <a:t>minősül-e</a:t>
            </a:r>
          </a:p>
          <a:p>
            <a:pPr marL="285750" lvl="0" indent="-285750" algn="just">
              <a:buFontTx/>
              <a:buChar char="-"/>
            </a:pPr>
            <a:r>
              <a:rPr lang="hu-HU" sz="1600" dirty="0" smtClean="0"/>
              <a:t>kizárólagos jogok: nem elégséges a kizárólagos jog fennállta - nem létezhet reális alternatíva + nem lehet visszaélésszerűen alkalmazni</a:t>
            </a:r>
          </a:p>
          <a:p>
            <a:pPr marL="285750" lvl="0" indent="-285750" algn="just">
              <a:buFontTx/>
              <a:buChar char="-"/>
            </a:pPr>
            <a:r>
              <a:rPr lang="hu-HU" sz="1600" dirty="0" smtClean="0"/>
              <a:t>azonos vagy hasonló építési beruházás / szolgáltatás megrendelés: </a:t>
            </a:r>
            <a:r>
              <a:rPr lang="hu-HU" sz="1600" dirty="0"/>
              <a:t>olyan munkálatok elvégzése, amelyek előre láthatóak és tervezettek </a:t>
            </a:r>
            <a:r>
              <a:rPr lang="hu-HU" sz="1600" dirty="0" smtClean="0"/>
              <a:t>– meg kell jelölni a felhívásban</a:t>
            </a:r>
          </a:p>
          <a:p>
            <a:pPr marL="285750" lvl="0" indent="-285750">
              <a:buFontTx/>
              <a:buChar char="-"/>
            </a:pPr>
            <a:endParaRPr lang="hu-H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1600" b="1" dirty="0" smtClean="0"/>
              <a:t>Gyorsított eljárások</a:t>
            </a:r>
            <a:r>
              <a:rPr lang="hu-HU" sz="1600" dirty="0" smtClean="0"/>
              <a:t>: kivételesen indokolt és sürgős esetben ha a „normál” határidő nem tartható – be kell mutatni, hogy miért nem!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hu-H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1600" b="1" dirty="0"/>
              <a:t>Előzetes tájékoztató</a:t>
            </a:r>
            <a:r>
              <a:rPr lang="hu-HU" sz="1600" dirty="0"/>
              <a:t>: gazdasági szereplők előre információt szerezzenek a tervezett eljárásról és ennek fényében dönthessék el, hogy kívánnak-e </a:t>
            </a:r>
            <a:r>
              <a:rPr lang="hu-HU" sz="1600" dirty="0" smtClean="0"/>
              <a:t>pályázni + elegendő idő az ajánlat elkészítéséhez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01660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938821" y="32503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A FELHÍVÁS EGYES ELEMEI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95536" y="1194202"/>
            <a:ext cx="820891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hu-HU" sz="16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becsült érték: </a:t>
            </a:r>
            <a:r>
              <a:rPr lang="hu-HU" sz="2400" dirty="0" smtClean="0"/>
              <a:t>ált. nem </a:t>
            </a:r>
            <a:r>
              <a:rPr lang="hu-HU" sz="2400" dirty="0" smtClean="0"/>
              <a:t>feltüntetendő + indikatív ajánlatok esetén ne a legdrágábbat jelölje meg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szerződés típusának megadása (pl.: vállalkozási szerződés)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400" dirty="0"/>
              <a:t>keretszerződés helyett </a:t>
            </a:r>
            <a:r>
              <a:rPr lang="hu-HU" sz="2400" dirty="0" err="1" smtClean="0"/>
              <a:t>keretmegállapodás</a:t>
            </a:r>
            <a:r>
              <a:rPr lang="hu-HU" sz="2400" dirty="0" smtClean="0"/>
              <a:t> – javasolt több ajánlattevővel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valamennyi főbb teljesítési feladat és mennyiség (pl.: oktatási feladatok)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err="1" smtClean="0"/>
              <a:t>max</a:t>
            </a:r>
            <a:r>
              <a:rPr lang="hu-HU" sz="2400" dirty="0" smtClean="0"/>
              <a:t>. 30 %-os eltérés opcionális rész megadásával (kivéve KM)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lvl="0" algn="just"/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61973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938821" y="32503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A FELHÍVÁS EGYES ELEMEI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95536" y="1194202"/>
            <a:ext cx="820891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hu-HU" sz="1600" dirty="0"/>
          </a:p>
          <a:p>
            <a:pPr lvl="0" algn="just"/>
            <a:endParaRPr lang="hu-HU" sz="16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diszkriminatív műszaki leírás: egyenértékűség biztosítása - szabálytalansági eljárás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részajánlat-tétel: ha nem, akkor megfelelő indokolás szükséges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szerződés időtartama/teljesítés határideje: konkrét dátum mellőzése + szerződés tervezet és felhívás összhangja + ha meghosszabbítható: felhívásban ismertetni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4472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938821" y="32503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A FELHÍVÁS EGYES ELEMEI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95536" y="1194202"/>
            <a:ext cx="820891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hu-HU" sz="1600" dirty="0"/>
          </a:p>
          <a:p>
            <a:pPr lvl="0" algn="just"/>
            <a:endParaRPr lang="hu-HU" sz="16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a szerződést megerősítő mellékkötelezettségek legfontosabb szabályai (vetítési alap, a kötbérek mértéke és maximuma)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értékelési szempontra adott megajánlás nem teljesítésére vonatkozó mellékkötelezettség előírása!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hibás teljesítési kötbérrel együtt szavatossági igény nem érvényesíthető</a:t>
            </a: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7997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938821" y="32503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A FELHÍVÁS EGYES ELEMEI</a:t>
            </a:r>
            <a:endParaRPr lang="hu-HU" sz="2400" b="1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95536" y="1194202"/>
            <a:ext cx="820891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hu-HU" sz="1600" dirty="0"/>
          </a:p>
          <a:p>
            <a:pPr lvl="0" algn="just"/>
            <a:endParaRPr lang="hu-HU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400" dirty="0"/>
              <a:t>szállítói vagy utófinanszírozás + </a:t>
            </a:r>
            <a:r>
              <a:rPr lang="hu-HU" sz="2400" dirty="0" smtClean="0"/>
              <a:t>támogatás intenzitása + jogszabályi hivatkozások + számlázás </a:t>
            </a:r>
            <a:r>
              <a:rPr lang="hu-HU" sz="2400" dirty="0"/>
              <a:t>rendje + előleg (mértéke, elszámolása) + halasztott fizetés nem alkalmazandó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EEKD: javasoljuk az </a:t>
            </a:r>
            <a:r>
              <a:rPr lang="hu-HU" sz="2400" dirty="0" smtClean="0">
                <a:sym typeface="Symbol"/>
              </a:rPr>
              <a:t> pont kitöltését</a:t>
            </a:r>
            <a:endParaRPr lang="hu-HU" sz="2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/>
              <a:t>k</a:t>
            </a:r>
            <a:r>
              <a:rPr lang="hu-HU" sz="2400" dirty="0" smtClean="0"/>
              <a:t>izáró okok fenn nem állása + alkalmasság igazolásának módja: utalás (előzetes + utólagos) – részletesen a felhívást kiegészítő </a:t>
            </a:r>
            <a:r>
              <a:rPr lang="hu-HU" sz="2400" dirty="0" err="1" smtClean="0"/>
              <a:t>KD-ban</a:t>
            </a:r>
            <a:endParaRPr lang="hu-HU" sz="2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lvl="0" algn="just"/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7617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525463" y="1340768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hu-HU" b="1" dirty="0"/>
          </a:p>
          <a:p>
            <a:pPr lvl="0"/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err="1" smtClean="0"/>
              <a:t>sorbaállítás</a:t>
            </a:r>
            <a:r>
              <a:rPr lang="hu-HU" sz="2400" dirty="0" smtClean="0"/>
              <a:t>: min. 15 nap, </a:t>
            </a:r>
            <a:r>
              <a:rPr lang="hu-HU" sz="2400" dirty="0" err="1" smtClean="0"/>
              <a:t>max</a:t>
            </a:r>
            <a:r>
              <a:rPr lang="hu-HU" sz="2400" dirty="0" smtClean="0"/>
              <a:t>. 35 nap + megszűnt számlák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számviteli </a:t>
            </a:r>
            <a:r>
              <a:rPr lang="hu-HU" sz="2400" dirty="0" smtClean="0"/>
              <a:t>beszámoló: mérleg szerinti eredmény helyett pl.: adózott eredmény + 1 évben megengedett a negatív eredmény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árbevétel</a:t>
            </a:r>
            <a:r>
              <a:rPr lang="hu-HU" sz="2400" dirty="0" smtClean="0"/>
              <a:t>: 3 (</a:t>
            </a:r>
            <a:r>
              <a:rPr lang="hu-HU" sz="2400" dirty="0" err="1" smtClean="0"/>
              <a:t>mérlegfordulónappal</a:t>
            </a:r>
            <a:r>
              <a:rPr lang="hu-HU" sz="2400" dirty="0" smtClean="0"/>
              <a:t>) lezárt üzleti év összesített vizsgálata + közbeszerzés tárgyának meghatározása (általánosan)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szakmai </a:t>
            </a:r>
            <a:r>
              <a:rPr lang="hu-HU" sz="2400" dirty="0" smtClean="0"/>
              <a:t>felelősségbiztosítás: nyertestől</a:t>
            </a:r>
            <a:endParaRPr lang="hu-HU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08797" y="362461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solidFill>
                  <a:schemeClr val="bg1"/>
                </a:solidFill>
              </a:rPr>
              <a:t>GAZDASÁGI-PÉNZÜGYI ALKALMASSÁGI KÖVETELMÉNYEK</a:t>
            </a:r>
            <a:endParaRPr lang="hu-H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76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525463" y="1340768"/>
            <a:ext cx="820891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hu-HU" b="1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túl összetett / speciális </a:t>
            </a:r>
            <a:r>
              <a:rPr lang="hu-HU" sz="2400" dirty="0"/>
              <a:t>referencia (műszakilag </a:t>
            </a:r>
            <a:r>
              <a:rPr lang="hu-HU" sz="2400" dirty="0" smtClean="0"/>
              <a:t>egyenértékű korábbi teljesítés) </a:t>
            </a:r>
            <a:r>
              <a:rPr lang="hu-HU" sz="2400" dirty="0"/>
              <a:t>+ műszaki leírás alapján nem megállapítható az </a:t>
            </a:r>
            <a:r>
              <a:rPr lang="hu-HU" sz="2400" dirty="0" smtClean="0"/>
              <a:t>előírás indokoltsága vagy mértéke (KM: várható beszerzés tárgya/mértéke)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indokolatlan előírás (pl.: uniós forrásból finanszírozott)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többszörös referencia </a:t>
            </a:r>
            <a:r>
              <a:rPr lang="hu-HU" sz="2400" dirty="0" err="1" smtClean="0"/>
              <a:t>ua.-ra</a:t>
            </a:r>
            <a:r>
              <a:rPr lang="hu-HU" sz="2400" dirty="0" smtClean="0"/>
              <a:t> a teljesítésre nem kérhető </a:t>
            </a:r>
            <a:r>
              <a:rPr lang="hu-HU" sz="2400" dirty="0" smtClean="0">
                <a:sym typeface="Symbol"/>
              </a:rPr>
              <a:t> több referenciával teljesíthet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>
              <a:sym typeface="Symbol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>
                <a:sym typeface="Symbol"/>
              </a:rPr>
              <a:t>v</a:t>
            </a:r>
            <a:r>
              <a:rPr lang="hu-HU" sz="2400" dirty="0" smtClean="0">
                <a:sym typeface="Symbol"/>
              </a:rPr>
              <a:t>agylagos megfelelés: ellenszolgáltatás mértéke vagy azzal arányosan a közbeszerzés mennyisége</a:t>
            </a:r>
            <a:r>
              <a:rPr lang="hu-HU" sz="2400" dirty="0" smtClean="0"/>
              <a:t> </a:t>
            </a: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algn="just"/>
            <a:endParaRPr lang="hu-HU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08797" y="362461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solidFill>
                  <a:schemeClr val="bg1"/>
                </a:solidFill>
              </a:rPr>
              <a:t>MŰSZAKI-SZAKMAI ALKALMASSÁGI KÖVETELMÉNYEK</a:t>
            </a:r>
          </a:p>
          <a:p>
            <a:pPr algn="ctr"/>
            <a:r>
              <a:rPr lang="hu-HU" sz="2200" b="1" dirty="0" smtClean="0">
                <a:solidFill>
                  <a:schemeClr val="bg1"/>
                </a:solidFill>
              </a:rPr>
              <a:t>REFERENCIA</a:t>
            </a:r>
            <a:endParaRPr lang="hu-HU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525463" y="1340768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hu-HU" b="1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kulcspozíciókba, ált</a:t>
            </a:r>
            <a:r>
              <a:rPr lang="hu-HU" sz="2400" dirty="0"/>
              <a:t>. </a:t>
            </a:r>
            <a:r>
              <a:rPr lang="hu-HU" sz="2400" dirty="0" err="1"/>
              <a:t>max</a:t>
            </a:r>
            <a:r>
              <a:rPr lang="hu-HU" sz="2400" dirty="0"/>
              <a:t>. 4 </a:t>
            </a:r>
            <a:r>
              <a:rPr lang="hu-HU" sz="2400" dirty="0" smtClean="0"/>
              <a:t>fő </a:t>
            </a: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hu-HU" sz="2400" dirty="0"/>
              <a:t>jogosultság </a:t>
            </a:r>
            <a:r>
              <a:rPr lang="hu-HU" sz="2400" dirty="0" err="1"/>
              <a:t>max</a:t>
            </a:r>
            <a:r>
              <a:rPr lang="hu-HU" sz="2400" dirty="0"/>
              <a:t>. szerződéses feltétel + </a:t>
            </a:r>
            <a:r>
              <a:rPr lang="hu-HU" sz="2400" dirty="0" smtClean="0"/>
              <a:t>nyelvismeret nem kérhető + egyenértékű képzettség/végzettség</a:t>
            </a:r>
            <a:endParaRPr lang="hu-HU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400" dirty="0" err="1"/>
              <a:t>max</a:t>
            </a:r>
            <a:r>
              <a:rPr lang="hu-HU" sz="2400" dirty="0"/>
              <a:t>. 3 év (szakmai?) </a:t>
            </a:r>
            <a:r>
              <a:rPr lang="hu-HU" sz="2400" dirty="0" smtClean="0"/>
              <a:t>tapasztalat, kivételesen (vezető beosztás) </a:t>
            </a:r>
            <a:r>
              <a:rPr lang="hu-HU" sz="2400" dirty="0"/>
              <a:t>5 </a:t>
            </a:r>
            <a:r>
              <a:rPr lang="hu-HU" sz="2400" dirty="0" smtClean="0"/>
              <a:t>év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igazolási mód és minimumkövetelmény összhangja (pl.: önéletrajz hiánya)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részajánlat-tétel </a:t>
            </a:r>
            <a:r>
              <a:rPr lang="hu-HU" sz="2400" dirty="0" smtClean="0"/>
              <a:t>esetén szabályozás</a:t>
            </a:r>
            <a:endParaRPr lang="hu-HU" sz="2400" dirty="0"/>
          </a:p>
          <a:p>
            <a:pPr algn="just"/>
            <a:endParaRPr lang="hu-HU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08797" y="362461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 smtClean="0">
                <a:solidFill>
                  <a:schemeClr val="bg1"/>
                </a:solidFill>
              </a:rPr>
              <a:t>MŰSZAKI-SZAKMAI ALKALMASSÁGI KÖVETELMÉNYEK</a:t>
            </a:r>
          </a:p>
          <a:p>
            <a:pPr algn="ctr"/>
            <a:r>
              <a:rPr lang="hu-HU" sz="2200" b="1" dirty="0">
                <a:solidFill>
                  <a:schemeClr val="bg1"/>
                </a:solidFill>
              </a:rPr>
              <a:t>SZAKEMBEREK</a:t>
            </a:r>
          </a:p>
        </p:txBody>
      </p:sp>
    </p:spTree>
    <p:extLst>
      <p:ext uri="{BB962C8B-B14F-4D97-AF65-F5344CB8AC3E}">
        <p14:creationId xmlns:p14="http://schemas.microsoft.com/office/powerpoint/2010/main" val="47693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2710</TotalTime>
  <Words>735</Words>
  <Application>Microsoft Office PowerPoint</Application>
  <PresentationFormat>Diavetítés a képernyőre (4:3 oldalarány)</PresentationFormat>
  <Paragraphs>121</Paragraphs>
  <Slides>14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Közbeszerzési eljárások - hibák és megoldások az audit tapasztalatok tükrében  MÁTÉ GERGŐ (KFF)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Máté Gergő</cp:lastModifiedBy>
  <cp:revision>162</cp:revision>
  <cp:lastPrinted>2016-11-17T09:06:25Z</cp:lastPrinted>
  <dcterms:created xsi:type="dcterms:W3CDTF">2014-03-03T11:13:53Z</dcterms:created>
  <dcterms:modified xsi:type="dcterms:W3CDTF">2017-03-21T08:12:15Z</dcterms:modified>
</cp:coreProperties>
</file>